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27" r:id="rId4"/>
    <p:sldId id="328" r:id="rId6"/>
    <p:sldId id="329" r:id="rId7"/>
    <p:sldId id="330" r:id="rId8"/>
    <p:sldId id="331" r:id="rId9"/>
    <p:sldId id="332" r:id="rId10"/>
    <p:sldId id="333" r:id="rId11"/>
    <p:sldId id="335" r:id="rId12"/>
    <p:sldId id="334" r:id="rId13"/>
    <p:sldId id="336" r:id="rId14"/>
    <p:sldId id="337" r:id="rId15"/>
    <p:sldId id="338" r:id="rId16"/>
    <p:sldId id="33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3E2EF-7007-40F6-9426-36C9D0633117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05BF-6B4B-4E75-B6EE-56F6CD98CC45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7600A0-CBC3-4747-827D-A49B8CB50681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179757-4C5C-4E1A-9F28-BA0019926F91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4D62DF-10B7-456E-AB68-AE9F9D8FD37C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B37958-F45C-40D0-91C7-02701C80D38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3BFF47-AED8-404A-8C39-C0FAF11C99CB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08EC92-E0B0-4D4B-9106-52AFD65A1E36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1C3465-70D3-41F4-BC2C-FDDD7F7EA6FB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98129D-7C98-4F04-9659-D29D7335001A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AD3E25-347F-4B3B-8A85-20BFEBABDFC0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9FAA7-42E6-4A76-A532-9FD621ABD85F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E12A3B-3B82-47E6-8EC3-66A48AA720F7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249867-AE0F-4EA1-865A-B73C05996B50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5AB-FB22-4402-96B3-1749B68A65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E0DBE6-56FE-4B43-A33B-59A81A30F661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1D25AB-FB22-4402-96B3-1749B68A654F}" type="slidenum">
              <a:rPr lang="en-IN" smtClean="0"/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30" y="1118870"/>
            <a:ext cx="10104120" cy="31927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Types Of sentences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charset="0"/>
              <a:cs typeface="Showcard Gothic" panose="04020904020102020604" charset="0"/>
            </a:endParaRPr>
          </a:p>
        </p:txBody>
      </p:sp>
      <p:pic>
        <p:nvPicPr>
          <p:cNvPr id="4" name="Picture 3" descr="0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8010"/>
            <a:ext cx="12192000" cy="178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1295" y="14351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Subordinating Conjunctions</a:t>
            </a:r>
            <a:endParaRPr lang="en-US" altLang="en-US" sz="4000" b="1">
              <a:solidFill>
                <a:srgbClr val="00206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566545" y="905510"/>
            <a:ext cx="9765665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After			how 			Until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Although		if 			Unless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As			in as much   		as if 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in order that	When			as long as 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At least 		Whenever		as much as 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now that 		whereas 		soon 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wherever		as though 		Since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While			because		so that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Before		even if 		That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/>
              <a:t>even though </a:t>
            </a:r>
            <a:r>
              <a:rPr lang="en-US" altLang="en-US" sz="2800"/>
              <a:t> 	</a:t>
            </a:r>
            <a:r>
              <a:rPr lang="en-US" altLang="en-US" sz="2800" b="1"/>
              <a:t>though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230" y="542290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Compound-Complex Sentences</a:t>
            </a:r>
            <a:endParaRPr lang="en-US" alt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843915" y="1969135"/>
            <a:ext cx="9937115" cy="4373880"/>
          </a:xfrm>
        </p:spPr>
        <p:txBody>
          <a:bodyPr/>
          <a:lstStyle/>
          <a:p>
            <a:pPr marL="407670" indent="-380365" eaLnBrk="1" hangingPunct="1">
              <a:lnSpc>
                <a:spcPct val="8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600"/>
              <a:t>A compound-complex sentence is a sentence that has at least two independent clauses and at least one dependent clause.</a:t>
            </a:r>
            <a:endParaRPr lang="en-US" altLang="en-US" sz="3600"/>
          </a:p>
          <a:p>
            <a:pPr marL="407670" indent="-380365" eaLnBrk="1" hangingPunct="1">
              <a:lnSpc>
                <a:spcPct val="8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600"/>
              <a:t>The same subordinating conjunctions are used to introduce the dependent clauses.</a:t>
            </a:r>
            <a:endParaRPr lang="en-US" altLang="en-US" sz="3600"/>
          </a:p>
          <a:p>
            <a:pPr marL="407670" indent="-380365" eaLnBrk="1" hangingPunct="1">
              <a:lnSpc>
                <a:spcPct val="8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600"/>
              <a:t>The same coordinating conjunctions (FANBOYS) are used for joining the independent clauses.</a:t>
            </a:r>
            <a:endParaRPr lang="en-US" altLang="en-US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/>
              <a:t>Sample Compound-Complex Sentences.</a:t>
            </a:r>
            <a:endParaRPr lang="en-US" sz="40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233170" y="1837055"/>
            <a:ext cx="9922510" cy="5020945"/>
          </a:xfrm>
        </p:spPr>
        <p:txBody>
          <a:bodyPr>
            <a:normAutofit/>
          </a:bodyPr>
          <a:lstStyle/>
          <a:p>
            <a:pPr marL="303530" indent="-302895" eaLnBrk="1" hangingPunct="1"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0000"/>
                </a:solidFill>
              </a:rPr>
              <a:t>After the two adversaries had spent years playing this “cat and mouse” game</a:t>
            </a:r>
            <a:r>
              <a:rPr lang="en-US" altLang="en-US" sz="3200" b="1"/>
              <a:t>, </a:t>
            </a:r>
            <a:r>
              <a:rPr lang="en-US" altLang="en-US" sz="3200" b="1">
                <a:solidFill>
                  <a:schemeClr val="accent1"/>
                </a:solidFill>
              </a:rPr>
              <a:t>they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2060"/>
                </a:solidFill>
              </a:rPr>
              <a:t>were joined by their children</a:t>
            </a:r>
            <a:r>
              <a:rPr lang="en-US" altLang="en-US" sz="3200" b="1"/>
              <a:t>, and </a:t>
            </a:r>
            <a:r>
              <a:rPr lang="en-US" altLang="en-US" sz="3200" b="1">
                <a:solidFill>
                  <a:schemeClr val="accent1"/>
                </a:solidFill>
              </a:rPr>
              <a:t>the fun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2060"/>
                </a:solidFill>
              </a:rPr>
              <a:t>continued</a:t>
            </a:r>
            <a:r>
              <a:rPr lang="en-US" altLang="en-US" sz="3200" b="1"/>
              <a:t>.</a:t>
            </a:r>
            <a:endParaRPr lang="en-US" altLang="en-US" sz="3200" b="1"/>
          </a:p>
          <a:p>
            <a:pPr marL="303530" indent="-302895" eaLnBrk="1" hangingPunct="1"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0000"/>
                </a:solidFill>
              </a:rPr>
              <a:t>Even though it seems the two were bent on the other’s destruction</a:t>
            </a:r>
            <a:r>
              <a:rPr lang="en-US" altLang="en-US" sz="3200" b="1"/>
              <a:t>, </a:t>
            </a:r>
            <a:r>
              <a:rPr lang="en-US" altLang="en-US" sz="3200" b="1">
                <a:solidFill>
                  <a:schemeClr val="accent1"/>
                </a:solidFill>
              </a:rPr>
              <a:t>the cat and mouse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2060"/>
                </a:solidFill>
              </a:rPr>
              <a:t>were rather fond of one another</a:t>
            </a:r>
            <a:r>
              <a:rPr lang="en-US" altLang="en-US" sz="3200" b="1"/>
              <a:t>, and </a:t>
            </a:r>
            <a:r>
              <a:rPr lang="en-US" altLang="en-US" sz="3200" b="1">
                <a:solidFill>
                  <a:schemeClr val="accent1"/>
                </a:solidFill>
              </a:rPr>
              <a:t>neither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2060"/>
                </a:solidFill>
              </a:rPr>
              <a:t>wanted the other’s defeat.</a:t>
            </a:r>
            <a:endParaRPr lang="en-US" altLang="en-US" sz="3200" b="1">
              <a:solidFill>
                <a:srgbClr val="002060"/>
              </a:solidFill>
            </a:endParaRPr>
          </a:p>
          <a:p>
            <a:pPr marL="303530" indent="-302895" eaLnBrk="1" hangingPunct="1"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chemeClr val="accent1"/>
                </a:solidFill>
              </a:rPr>
              <a:t>This game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2060"/>
                </a:solidFill>
              </a:rPr>
              <a:t>was begun thousands of years ago</a:t>
            </a:r>
            <a:r>
              <a:rPr lang="en-US" altLang="en-US" sz="3200" b="1"/>
              <a:t>, and </a:t>
            </a:r>
            <a:r>
              <a:rPr lang="en-US" altLang="en-US" sz="3200" b="1">
                <a:solidFill>
                  <a:schemeClr val="accent1"/>
                </a:solidFill>
              </a:rPr>
              <a:t>it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2060"/>
                </a:solidFill>
              </a:rPr>
              <a:t>will continue far into the future </a:t>
            </a:r>
            <a:r>
              <a:rPr lang="en-US" altLang="en-US" sz="3200" b="1">
                <a:solidFill>
                  <a:srgbClr val="FF0000"/>
                </a:solidFill>
              </a:rPr>
              <a:t>as other cats and mice revel in hide-and-seek</a:t>
            </a:r>
            <a:r>
              <a:rPr lang="en-US" altLang="en-US" sz="3200" b="1"/>
              <a:t>.</a:t>
            </a:r>
            <a:endParaRPr lang="en-US" altLang="en-US" sz="32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5314"/>
            <a:ext cx="8915400" cy="15348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Test Yourself – Simple, Compound, Complex, or Compound-Complex?</a:t>
            </a:r>
            <a:endParaRPr lang="en-US" altLang="en-US" sz="32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221105" y="1400810"/>
            <a:ext cx="10034905" cy="46767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endParaRPr lang="en-US" sz="1800" dirty="0"/>
          </a:p>
          <a:p>
            <a:pPr marL="514350" indent="-514350">
              <a:lnSpc>
                <a:spcPct val="80000"/>
              </a:lnSpc>
              <a:buFont typeface="Symbol" panose="05050102010706020507" pitchFamily="18" charset="2"/>
              <a:buAutoNum type="arabicPeriod"/>
              <a:defRPr/>
            </a:pPr>
            <a:r>
              <a:rPr lang="en-US" sz="2800" dirty="0"/>
              <a:t>The teacher walked into the classroom, greeted the students, and took attendance.</a:t>
            </a:r>
            <a:endParaRPr lang="en-US" sz="2800" dirty="0"/>
          </a:p>
          <a:p>
            <a:pPr marL="514350" indent="-514350">
              <a:lnSpc>
                <a:spcPct val="80000"/>
              </a:lnSpc>
              <a:buFont typeface="Symbol" panose="05050102010706020507" pitchFamily="18" charset="2"/>
              <a:buAutoNum type="arabicPeriod"/>
              <a:defRPr/>
            </a:pPr>
            <a:r>
              <a:rPr lang="en-US" sz="2800" dirty="0"/>
              <a:t>Juan played football while Jane went shopping.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r>
              <a:rPr lang="en-US" sz="2800" dirty="0"/>
              <a:t>3.   Juan played football, yet Jim went shopping.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r>
              <a:rPr lang="en-US" sz="2800" dirty="0"/>
              <a:t>4.   Although Mexico has a better team, they lost the tournament,   </a:t>
            </a:r>
            <a:br>
              <a:rPr lang="en-US" sz="2800" dirty="0"/>
            </a:br>
            <a:r>
              <a:rPr lang="en-US" sz="2800" dirty="0"/>
              <a:t>     and their more aggressive style did not pay off.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r>
              <a:rPr lang="en-US" sz="2800" dirty="0"/>
              <a:t>5.   The island was filled with many trails winding through the thick  </a:t>
            </a:r>
            <a:br>
              <a:rPr lang="en-US" sz="2800" dirty="0"/>
            </a:br>
            <a:r>
              <a:rPr lang="en-US" sz="2800" dirty="0"/>
              <a:t>     underbrush, a small lake, and dangerous wild animals.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r>
              <a:rPr lang="en-US" sz="2800" dirty="0"/>
              <a:t>6.  Naoki passed the test because he studied hard, but Stacy did not </a:t>
            </a:r>
            <a:br>
              <a:rPr lang="en-US" sz="2800" dirty="0"/>
            </a:br>
            <a:r>
              <a:rPr lang="en-US" sz="2800" dirty="0"/>
              <a:t>    understand the material.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THANK YOU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charset="0"/>
              <a:cs typeface="Showcard Gothic" panose="040209040201020206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4000" dirty="0">
                <a:solidFill>
                  <a:srgbClr val="002060"/>
                </a:solidFill>
                <a:latin typeface="Segoe UI Semibold" panose="020B0702040204020203" charset="0"/>
                <a:cs typeface="Segoe UI Semibold" panose="020B0702040204020203" charset="0"/>
              </a:rPr>
              <a:t>Simple, Compound, </a:t>
            </a:r>
            <a:br>
              <a:rPr lang="en-US" sz="4000" dirty="0">
                <a:solidFill>
                  <a:srgbClr val="002060"/>
                </a:solidFill>
                <a:latin typeface="Segoe UI Semibold" panose="020B0702040204020203" charset="0"/>
                <a:cs typeface="Segoe UI Semibold" panose="020B0702040204020203" charset="0"/>
              </a:rPr>
            </a:br>
            <a:r>
              <a:rPr lang="en-US" sz="4000" dirty="0">
                <a:solidFill>
                  <a:srgbClr val="002060"/>
                </a:solidFill>
                <a:latin typeface="Segoe UI Semibold" panose="020B0702040204020203" charset="0"/>
                <a:cs typeface="Segoe UI Semibold" panose="020B0702040204020203" charset="0"/>
              </a:rPr>
              <a:t>Sentences in Your Writing</a:t>
            </a:r>
            <a:endParaRPr lang="en-US" sz="4000" dirty="0">
              <a:solidFill>
                <a:srgbClr val="00206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1838325" y="594995"/>
            <a:ext cx="8696325" cy="502158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altLang="en-US" dirty="0"/>
              <a:t>    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4400" dirty="0">
                <a:solidFill>
                  <a:srgbClr val="002060"/>
                </a:solidFill>
                <a:latin typeface="Segoe UI Semibold" panose="020B0702040204020203" charset="0"/>
                <a:cs typeface="Segoe UI Semibold" panose="020B0702040204020203" charset="0"/>
              </a:rPr>
              <a:t>Once a writer knows the difference between the three sentence types (simple, compound, and complex), it is possible to write with sentence variety.  Sentence variety helps make your writing more interesting</a:t>
            </a:r>
            <a:r>
              <a:rPr lang="en-US" altLang="en-US" dirty="0"/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84505"/>
            <a:ext cx="8534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Simple Sentence</a:t>
            </a:r>
            <a:endParaRPr lang="en-US" altLang="en-US" sz="5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charset="0"/>
              <a:cs typeface="Showcard Gothic" panose="0402090402010202060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10260" y="2368550"/>
            <a:ext cx="11027410" cy="2769870"/>
          </a:xfrm>
        </p:spPr>
        <p:txBody>
          <a:bodyPr>
            <a:normAutofit/>
          </a:bodyPr>
          <a:lstStyle/>
          <a:p>
            <a:pPr marL="397510" indent="-397510" eaLnBrk="1" hangingPunct="1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3600">
                <a:latin typeface="Segoe UI Semibold" panose="020B0702040204020203" charset="0"/>
                <a:cs typeface="Segoe UI Semibold" panose="020B0702040204020203" charset="0"/>
              </a:rPr>
              <a:t>A simple sentence contains a subject and verb.</a:t>
            </a:r>
            <a:endParaRPr lang="en-US" altLang="en-US" sz="3600">
              <a:latin typeface="Segoe UI Semibold" panose="020B0702040204020203" charset="0"/>
              <a:cs typeface="Segoe UI Semibold" panose="020B0702040204020203" charset="0"/>
            </a:endParaRPr>
          </a:p>
          <a:p>
            <a:pPr marL="397510" indent="-397510" eaLnBrk="1" hangingPunct="1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3600">
                <a:latin typeface="Segoe UI Semibold" panose="020B0702040204020203" charset="0"/>
                <a:cs typeface="Segoe UI Semibold" panose="020B0702040204020203" charset="0"/>
              </a:rPr>
              <a:t>It expresses a single complete thought.</a:t>
            </a:r>
            <a:endParaRPr lang="en-US" altLang="en-US" sz="3600">
              <a:latin typeface="Segoe UI Semibold" panose="020B0702040204020203" charset="0"/>
              <a:cs typeface="Segoe UI Semibold" panose="020B0702040204020203" charset="0"/>
            </a:endParaRPr>
          </a:p>
          <a:p>
            <a:pPr marL="397510" indent="-397510" eaLnBrk="1" hangingPunct="1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3600">
                <a:latin typeface="Segoe UI Semibold" panose="020B0702040204020203" charset="0"/>
                <a:cs typeface="Segoe UI Semibold" panose="020B0702040204020203" charset="0"/>
              </a:rPr>
              <a:t>A simple sentence is a single independent clause.</a:t>
            </a:r>
            <a:endParaRPr lang="en-US" altLang="en-US" sz="3600"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Simple Sentences</a:t>
            </a:r>
            <a:endParaRPr lang="en-US" alt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charset="0"/>
              <a:cs typeface="Showcard Gothic" panose="0402090402010202060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3600" b="1" dirty="0">
                <a:solidFill>
                  <a:schemeClr val="accent1"/>
                </a:solidFill>
              </a:rPr>
              <a:t>The cat</a:t>
            </a:r>
            <a:r>
              <a:rPr lang="en-US" sz="3600" b="1" dirty="0"/>
              <a:t>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crept through the dark house</a:t>
            </a:r>
            <a:r>
              <a:rPr lang="en-US" sz="3600" b="1" dirty="0"/>
              <a:t>.</a:t>
            </a:r>
            <a:endParaRPr lang="en-US" sz="3600" b="1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3600" b="1" dirty="0">
                <a:solidFill>
                  <a:schemeClr val="accent1"/>
                </a:solidFill>
              </a:rPr>
              <a:t>The wary mouse</a:t>
            </a:r>
            <a:r>
              <a:rPr lang="en-US" sz="3600" b="1" dirty="0"/>
              <a:t>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watched from underneath an upturned cereal box.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3600" b="1" dirty="0">
                <a:solidFill>
                  <a:schemeClr val="accent1"/>
                </a:solidFill>
              </a:rPr>
              <a:t>The predatory cat</a:t>
            </a:r>
            <a:r>
              <a:rPr lang="en-US" sz="3600" b="1" dirty="0"/>
              <a:t>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stopped and surveyed his surroundings.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3600" b="1" dirty="0">
                <a:solidFill>
                  <a:schemeClr val="accent1"/>
                </a:solidFill>
              </a:rPr>
              <a:t>The mouse</a:t>
            </a:r>
            <a:r>
              <a:rPr lang="en-US" sz="3600" b="1" dirty="0"/>
              <a:t>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darted for the safety of the nearly invisible hole under the cabinet.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Compound Sentences</a:t>
            </a:r>
            <a:endParaRPr lang="en-US" altLang="en-US" sz="4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charset="0"/>
              <a:cs typeface="Showcard Gothic" panose="0402090402010202060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/>
              <a:t>A compound sentence contains two independent clauses.</a:t>
            </a:r>
            <a:endParaRPr lang="en-US" altLang="en-US" sz="3600"/>
          </a:p>
          <a:p>
            <a:pPr eaLnBrk="1" hangingPunct="1"/>
            <a:r>
              <a:rPr lang="en-US" altLang="en-US" sz="3600"/>
              <a:t>Conjunctions </a:t>
            </a:r>
            <a:r>
              <a:rPr lang="en-US" altLang="en-US" sz="3600">
                <a:solidFill>
                  <a:srgbClr val="FF0000"/>
                </a:solidFill>
              </a:rPr>
              <a:t>(</a:t>
            </a:r>
            <a:r>
              <a:rPr lang="en-US" altLang="en-US" sz="3600" i="1">
                <a:solidFill>
                  <a:srgbClr val="FF0000"/>
                </a:solidFill>
              </a:rPr>
              <a:t>for, and, nor, but, or</a:t>
            </a:r>
            <a:r>
              <a:rPr lang="en-US" altLang="en-US" sz="3600">
                <a:solidFill>
                  <a:srgbClr val="FF0000"/>
                </a:solidFill>
              </a:rPr>
              <a:t>, and </a:t>
            </a:r>
            <a:r>
              <a:rPr lang="en-US" altLang="en-US" sz="3600" i="1">
                <a:solidFill>
                  <a:srgbClr val="FF0000"/>
                </a:solidFill>
              </a:rPr>
              <a:t>yet, so</a:t>
            </a:r>
            <a:r>
              <a:rPr lang="en-US" altLang="en-US" sz="3600">
                <a:solidFill>
                  <a:srgbClr val="FF0000"/>
                </a:solidFill>
              </a:rPr>
              <a:t>)</a:t>
            </a:r>
            <a:r>
              <a:rPr lang="en-US" altLang="en-US" sz="3600"/>
              <a:t> join these independent clauses. (Hint: The conjunctions spell FANBOYS.)</a:t>
            </a:r>
            <a:endParaRPr lang="en-US" altLang="en-US" sz="3600"/>
          </a:p>
          <a:p>
            <a:pPr eaLnBrk="1" hangingPunct="1"/>
            <a:r>
              <a:rPr lang="en-US" altLang="en-US" sz="3600"/>
              <a:t>The conjunction used can impact the meaning of the sentence.</a:t>
            </a:r>
            <a:endParaRPr lang="en-US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170" y="79883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Showcard Gothic" panose="04020904020102020604" charset="0"/>
                <a:cs typeface="Showcard Gothic" panose="04020904020102020604" charset="0"/>
              </a:rPr>
              <a:t>Compound Sentences</a:t>
            </a:r>
            <a:endParaRPr lang="en-US" altLang="en-US" sz="3600">
              <a:latin typeface="Showcard Gothic" panose="04020904020102020604" charset="0"/>
              <a:cs typeface="Showcard Gothic" panose="0402090402010202060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685290"/>
            <a:ext cx="10764520" cy="5172710"/>
          </a:xfrm>
        </p:spPr>
        <p:txBody>
          <a:bodyPr>
            <a:noAutofit/>
          </a:bodyPr>
          <a:lstStyle/>
          <a:p>
            <a:pPr marL="379730" indent="-37973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unsuccessful in his attempt to catch the mouse,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mouse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equally as unlucky in his attempt to get the cheese.</a:t>
            </a:r>
            <a:endParaRPr lang="en-US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9730" indent="-37973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watched all of this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refused to become involved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9730" indent="-37973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mouse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wait until dark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risk a daylight raid on the pantry.</a:t>
            </a:r>
            <a:endParaRPr lang="en-US" altLang="en-US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9730" indent="-37973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slept during the day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curiosity</a:t>
            </a: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held him at the corner of the kitchen.</a:t>
            </a:r>
            <a:endParaRPr lang="en-US" altLang="en-US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014" y="304800"/>
            <a:ext cx="8637587" cy="9144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Showcard Gothic" panose="04020904020102020604" charset="0"/>
                <a:cs typeface="Showcard Gothic" panose="04020904020102020604" charset="0"/>
              </a:rPr>
              <a:t>Complex Sentences</a:t>
            </a:r>
            <a:endParaRPr lang="en-US" altLang="en-US" sz="3200">
              <a:latin typeface="Showcard Gothic" panose="04020904020102020604" charset="0"/>
              <a:cs typeface="Showcard Gothic" panose="0402090402010202060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90320" y="1931035"/>
            <a:ext cx="9775825" cy="4231640"/>
          </a:xfrm>
        </p:spPr>
        <p:txBody>
          <a:bodyPr rtlCol="0">
            <a:noAutofit/>
          </a:bodyPr>
          <a:lstStyle/>
          <a:p>
            <a:pPr marL="379095" indent="-360680">
              <a:buFont typeface="Arial" panose="020B0604020202020204" pitchFamily="34" charset="0"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A complex sentence is an independent clause joined by one or more dependent clauses.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  <a:p>
            <a:pPr marL="379095" indent="-360680">
              <a:buFont typeface="Arial" panose="020B0604020202020204" pitchFamily="34" charset="0"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A subordinating conjunction begins the dependent clauses.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  <a:p>
            <a:pPr marL="379095" indent="-360680">
              <a:buFont typeface="Arial" panose="020B0604020202020204" pitchFamily="34" charset="0"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A dependent clause that begins a sentence must be followed by comma.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  <a:p>
            <a:pPr marL="379095" indent="-360680">
              <a:buFont typeface="Arial" panose="020B0604020202020204" pitchFamily="34" charset="0"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A dependent clause has a subject and a verb, but it does not make sense on its own.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420" y="59944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Sample Complex Sentences</a:t>
            </a:r>
            <a:endParaRPr lang="en-US" altLang="en-US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33805" y="1760855"/>
            <a:ext cx="9927590" cy="5334000"/>
          </a:xfrm>
        </p:spPr>
        <p:txBody>
          <a:bodyPr rtlCol="0">
            <a:noAutofit/>
          </a:bodyPr>
          <a:lstStyle/>
          <a:p>
            <a:pPr marL="313055" indent="-284480">
              <a:lnSpc>
                <a:spcPct val="90000"/>
              </a:lnSpc>
              <a:spcBef>
                <a:spcPts val="14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solidFill>
                  <a:srgbClr val="FF0000"/>
                </a:solidFill>
              </a:rPr>
              <a:t>After he gave it some thought</a:t>
            </a:r>
            <a:r>
              <a:rPr lang="en-US" sz="2800" b="1"/>
              <a:t>, </a:t>
            </a:r>
            <a:r>
              <a:rPr lang="en-US" sz="2800" b="1">
                <a:solidFill>
                  <a:schemeClr val="accent1"/>
                </a:solidFill>
              </a:rPr>
              <a:t>the mouse</a:t>
            </a:r>
            <a:r>
              <a:rPr lang="en-US" sz="2800" b="1"/>
              <a:t> </a:t>
            </a:r>
            <a:r>
              <a:rPr lang="en-US" sz="2800" b="1">
                <a:solidFill>
                  <a:srgbClr val="002060"/>
                </a:solidFill>
              </a:rPr>
              <a:t>decided to wait until later for his trek.</a:t>
            </a:r>
            <a:endParaRPr lang="en-US" sz="2800" b="1">
              <a:solidFill>
                <a:srgbClr val="002060"/>
              </a:solidFill>
            </a:endParaRPr>
          </a:p>
          <a:p>
            <a:pPr marL="313055" indent="-284480">
              <a:lnSpc>
                <a:spcPct val="90000"/>
              </a:lnSpc>
              <a:spcBef>
                <a:spcPts val="14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</a:rPr>
              <a:t>The cat</a:t>
            </a:r>
            <a:r>
              <a:rPr lang="en-US" sz="2800" b="1"/>
              <a:t> </a:t>
            </a:r>
            <a:r>
              <a:rPr lang="en-US" sz="2800" b="1">
                <a:solidFill>
                  <a:srgbClr val="002060"/>
                </a:solidFill>
              </a:rPr>
              <a:t>fell asleep on the warm kitchen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because he was deprived of sleep the night before</a:t>
            </a:r>
            <a:r>
              <a:rPr lang="en-US" sz="2800" b="1"/>
              <a:t>.</a:t>
            </a:r>
            <a:endParaRPr lang="en-US" sz="2800" b="1"/>
          </a:p>
          <a:p>
            <a:pPr marL="313055" indent="-284480">
              <a:lnSpc>
                <a:spcPct val="90000"/>
              </a:lnSpc>
              <a:spcBef>
                <a:spcPts val="14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solidFill>
                  <a:srgbClr val="FF0000"/>
                </a:solidFill>
              </a:rPr>
              <a:t>When the mouse heard the soft snoring of his sleeping nemesis</a:t>
            </a:r>
            <a:r>
              <a:rPr lang="en-US" sz="2800" b="1"/>
              <a:t>, </a:t>
            </a:r>
            <a:r>
              <a:rPr lang="en-US" sz="2800" b="1">
                <a:solidFill>
                  <a:schemeClr val="accent1"/>
                </a:solidFill>
              </a:rPr>
              <a:t>he</a:t>
            </a:r>
            <a:r>
              <a:rPr lang="en-US" sz="2800" b="1"/>
              <a:t> </a:t>
            </a:r>
            <a:r>
              <a:rPr lang="en-US" sz="2800" b="1">
                <a:solidFill>
                  <a:srgbClr val="002060"/>
                </a:solidFill>
              </a:rPr>
              <a:t>scurried to the pantry and grabbed enough food for a week.</a:t>
            </a:r>
            <a:endParaRPr lang="en-US" sz="2800" b="1">
              <a:solidFill>
                <a:srgbClr val="002060"/>
              </a:solidFill>
            </a:endParaRPr>
          </a:p>
          <a:p>
            <a:pPr marL="313055" indent="-284480">
              <a:lnSpc>
                <a:spcPct val="90000"/>
              </a:lnSpc>
              <a:spcBef>
                <a:spcPts val="14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</a:rPr>
              <a:t>The dedicated, feline sleuth</a:t>
            </a:r>
            <a:r>
              <a:rPr lang="en-US" sz="2800" b="1"/>
              <a:t> </a:t>
            </a:r>
            <a:r>
              <a:rPr lang="en-US" sz="2800" b="1">
                <a:solidFill>
                  <a:srgbClr val="002060"/>
                </a:solidFill>
              </a:rPr>
              <a:t>keeps his nightly vigil </a:t>
            </a:r>
            <a:r>
              <a:rPr lang="en-US" sz="2800" b="1">
                <a:solidFill>
                  <a:srgbClr val="FF0000"/>
                </a:solidFill>
              </a:rPr>
              <a:t>even though the foresighted mouse will not be venturing out this week</a:t>
            </a:r>
            <a:r>
              <a:rPr lang="en-US" sz="2800" b="1"/>
              <a:t>.</a:t>
            </a:r>
            <a:endParaRPr lang="en-US" sz="2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3715</Words>
  <Application>WPS Presentation</Application>
  <PresentationFormat>Widescreen</PresentationFormat>
  <Paragraphs>84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Showcard Gothic</vt:lpstr>
      <vt:lpstr>Segoe UI Semibold</vt:lpstr>
      <vt:lpstr>Times New Roman</vt:lpstr>
      <vt:lpstr>Symbol</vt:lpstr>
      <vt:lpstr>Microsoft YaHei</vt:lpstr>
      <vt:lpstr>Arial Unicode MS</vt:lpstr>
      <vt:lpstr>Calibri Light</vt:lpstr>
      <vt:lpstr>Retrospect</vt:lpstr>
      <vt:lpstr>Types Of sentences</vt:lpstr>
      <vt:lpstr>Simple, Compound,  Sentences in Your Writing</vt:lpstr>
      <vt:lpstr>       Once a writer knows the difference between the three sentence types (simple, compound, and complex), it is possible to write with sentence variety.  Sentence variety helps make your writing more interesting.</vt:lpstr>
      <vt:lpstr>Simple Sentence</vt:lpstr>
      <vt:lpstr>Simple Sentences</vt:lpstr>
      <vt:lpstr>Compound Sentences</vt:lpstr>
      <vt:lpstr>Compound Sentences</vt:lpstr>
      <vt:lpstr>Complex Sentences</vt:lpstr>
      <vt:lpstr>Sample Complex Sentences</vt:lpstr>
      <vt:lpstr>Subordinating Conjunctions</vt:lpstr>
      <vt:lpstr>Compound-Complex Sentences</vt:lpstr>
      <vt:lpstr>Sample Compound-Complex Sentences.</vt:lpstr>
      <vt:lpstr>Test Yourself – Simple, Compound, Complex, or Compound-Complex?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POWER POINT PRESENTATION  on “Types Of sentences”</dc:title>
  <dc:creator>Pooja Khanna</dc:creator>
  <cp:lastModifiedBy>joypa</cp:lastModifiedBy>
  <cp:revision>8</cp:revision>
  <dcterms:created xsi:type="dcterms:W3CDTF">2021-10-02T07:28:00Z</dcterms:created>
  <dcterms:modified xsi:type="dcterms:W3CDTF">2023-02-16T16:39:41Z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FA6784F0C1744D77901010EC33B7BA97</vt:lpwstr>
  </property>
  <property fmtid="{D5CDD505-2E9C-101B-9397-08002B2CF9AE}" pid="3" name="KSOProductBuildVer">
    <vt:lpwstr>2057-11.2.0.11440</vt:lpwstr>
  </property>
</Properties>
</file>